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</p:sldMasterIdLst>
  <p:notesMasterIdLst>
    <p:notesMasterId r:id="rId9"/>
  </p:notesMasterIdLst>
  <p:sldIdLst>
    <p:sldId id="494" r:id="rId2"/>
    <p:sldId id="495" r:id="rId3"/>
    <p:sldId id="496" r:id="rId4"/>
    <p:sldId id="497" r:id="rId5"/>
    <p:sldId id="499" r:id="rId6"/>
    <p:sldId id="500" r:id="rId7"/>
    <p:sldId id="501" r:id="rId8"/>
  </p:sldIdLst>
  <p:sldSz cx="24384000" cy="13716000"/>
  <p:notesSz cx="10234613" cy="14662150"/>
  <p:embeddedFontLs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Barlow Medium" panose="00000600000000000000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3730" userDrawn="1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F35"/>
    <a:srgbClr val="048CCD"/>
    <a:srgbClr val="F37325"/>
    <a:srgbClr val="636466"/>
    <a:srgbClr val="61BB5A"/>
    <a:srgbClr val="BFBFBF"/>
    <a:srgbClr val="4D568D"/>
    <a:srgbClr val="E7E7E5"/>
    <a:srgbClr val="F37F35"/>
    <a:srgbClr val="535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FCE8B-7791-4570-A094-5D41353DD44F}" v="482" dt="2023-05-30T10:38:08.07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28" autoAdjust="0"/>
    <p:restoredTop sz="98384" autoAdjust="0"/>
  </p:normalViewPr>
  <p:slideViewPr>
    <p:cSldViewPr snapToGrid="0" snapToObjects="1">
      <p:cViewPr varScale="1">
        <p:scale>
          <a:sx n="38" d="100"/>
          <a:sy n="38" d="100"/>
        </p:scale>
        <p:origin x="79" y="295"/>
      </p:cViewPr>
      <p:guideLst>
        <p:guide orient="horz" pos="4320"/>
        <p:guide pos="7680"/>
        <p:guide orient="horz" pos="373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515"/>
    </p:cViewPr>
  </p:sorterViewPr>
  <p:notesViewPr>
    <p:cSldViewPr snapToGrid="0" snapToObjects="1">
      <p:cViewPr varScale="1">
        <p:scale>
          <a:sx n="59" d="100"/>
          <a:sy n="59" d="100"/>
        </p:scale>
        <p:origin x="40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235A5-5658-4E8B-850D-682103B676FB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895D50-DD17-49A2-A52D-0AC60F12B4C3}">
      <dgm:prSet custT="1"/>
      <dgm:spPr/>
      <dgm:t>
        <a:bodyPr/>
        <a:lstStyle/>
        <a:p>
          <a:r>
            <a:rPr lang="it-IT" sz="2800" dirty="0">
              <a:latin typeface="+mn-lt"/>
            </a:rPr>
            <a:t>Digitalizzare è diventato imperativo per garantire agli HR di potersi dedicare realmente alle persone. </a:t>
          </a:r>
          <a:endParaRPr lang="en-US" sz="2800" dirty="0">
            <a:latin typeface="+mn-lt"/>
          </a:endParaRPr>
        </a:p>
      </dgm:t>
    </dgm:pt>
    <dgm:pt modelId="{896812B9-2FF0-43E4-9BE1-5A12A9BFB067}" type="parTrans" cxnId="{3B38F332-74CB-438C-81ED-9E9B29163BF0}">
      <dgm:prSet/>
      <dgm:spPr/>
      <dgm:t>
        <a:bodyPr/>
        <a:lstStyle/>
        <a:p>
          <a:endParaRPr lang="en-US"/>
        </a:p>
      </dgm:t>
    </dgm:pt>
    <dgm:pt modelId="{D96F44F8-C95E-4023-9001-01D2DE448187}" type="sibTrans" cxnId="{3B38F332-74CB-438C-81ED-9E9B29163BF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B6AA363-E35D-4C1E-9821-EA6B5AB79B3E}">
      <dgm:prSet custT="1"/>
      <dgm:spPr/>
      <dgm:t>
        <a:bodyPr/>
        <a:lstStyle/>
        <a:p>
          <a:r>
            <a:rPr lang="it-IT" sz="2800" u="none" dirty="0">
              <a:latin typeface="+mn-lt"/>
            </a:rPr>
            <a:t>Il tempo che gli HR dedicano a comprendere i bisogni delle persone è davvero ridotto. </a:t>
          </a:r>
          <a:endParaRPr lang="en-US" sz="2800" u="none" dirty="0">
            <a:latin typeface="+mn-lt"/>
          </a:endParaRPr>
        </a:p>
      </dgm:t>
    </dgm:pt>
    <dgm:pt modelId="{23801A30-5DA9-4469-B3F5-0910FF53B27D}" type="parTrans" cxnId="{222C1319-7AB9-4A2F-89CC-F0DB1783CBDB}">
      <dgm:prSet/>
      <dgm:spPr/>
      <dgm:t>
        <a:bodyPr/>
        <a:lstStyle/>
        <a:p>
          <a:endParaRPr lang="en-US"/>
        </a:p>
      </dgm:t>
    </dgm:pt>
    <dgm:pt modelId="{26FD9F69-B6A5-4FBC-A976-E055CE4C7EF8}" type="sibTrans" cxnId="{222C1319-7AB9-4A2F-89CC-F0DB1783CBD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B10F9AA-E10E-40FE-AB23-B2C972BEE6B2}">
      <dgm:prSet custT="1"/>
      <dgm:spPr/>
      <dgm:t>
        <a:bodyPr/>
        <a:lstStyle/>
        <a:p>
          <a:r>
            <a:rPr lang="it-IT" sz="2800" dirty="0">
              <a:latin typeface="+mn-lt"/>
            </a:rPr>
            <a:t>Ad esempio nel caso della formazione spesso si opta per soluzioni già confezionate, perché non c’è il tempo per progettare in base alle esigenze reali</a:t>
          </a:r>
          <a:r>
            <a:rPr lang="it-IT" sz="2800" dirty="0">
              <a:latin typeface="+mj-lt"/>
            </a:rPr>
            <a:t>.</a:t>
          </a:r>
          <a:endParaRPr lang="en-US" sz="2800" dirty="0">
            <a:latin typeface="+mj-lt"/>
          </a:endParaRPr>
        </a:p>
      </dgm:t>
    </dgm:pt>
    <dgm:pt modelId="{557381F8-4AF9-4083-BE5F-A7A28B8FD4F8}" type="parTrans" cxnId="{E1188265-40BA-4A2E-8F19-041EFEE82852}">
      <dgm:prSet/>
      <dgm:spPr/>
      <dgm:t>
        <a:bodyPr/>
        <a:lstStyle/>
        <a:p>
          <a:endParaRPr lang="en-US"/>
        </a:p>
      </dgm:t>
    </dgm:pt>
    <dgm:pt modelId="{AFCE8A69-B0F5-42FD-B1E9-9304B8EB55BC}" type="sibTrans" cxnId="{E1188265-40BA-4A2E-8F19-041EFEE8285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A13EA8E-D95F-414A-A8E6-631BCC3DB6F9}" type="pres">
      <dgm:prSet presAssocID="{F7D235A5-5658-4E8B-850D-682103B676FB}" presName="cycle" presStyleCnt="0">
        <dgm:presLayoutVars>
          <dgm:dir/>
          <dgm:resizeHandles val="exact"/>
        </dgm:presLayoutVars>
      </dgm:prSet>
      <dgm:spPr/>
    </dgm:pt>
    <dgm:pt modelId="{5A9EC50C-43F4-4136-AD68-38E324F1F5B9}" type="pres">
      <dgm:prSet presAssocID="{47895D50-DD17-49A2-A52D-0AC60F12B4C3}" presName="node" presStyleLbl="node1" presStyleIdx="0" presStyleCnt="3">
        <dgm:presLayoutVars>
          <dgm:bulletEnabled val="1"/>
        </dgm:presLayoutVars>
      </dgm:prSet>
      <dgm:spPr/>
    </dgm:pt>
    <dgm:pt modelId="{14903056-12E0-4855-8CF9-84A013BD880E}" type="pres">
      <dgm:prSet presAssocID="{47895D50-DD17-49A2-A52D-0AC60F12B4C3}" presName="spNode" presStyleCnt="0"/>
      <dgm:spPr/>
    </dgm:pt>
    <dgm:pt modelId="{59A1F57A-5309-41F5-A476-2A86DA636ACA}" type="pres">
      <dgm:prSet presAssocID="{D96F44F8-C95E-4023-9001-01D2DE448187}" presName="sibTrans" presStyleLbl="sibTrans1D1" presStyleIdx="0" presStyleCnt="3"/>
      <dgm:spPr/>
    </dgm:pt>
    <dgm:pt modelId="{B5F833B8-81BE-4960-A31C-D0FC6E65D67C}" type="pres">
      <dgm:prSet presAssocID="{2B6AA363-E35D-4C1E-9821-EA6B5AB79B3E}" presName="node" presStyleLbl="node1" presStyleIdx="1" presStyleCnt="3">
        <dgm:presLayoutVars>
          <dgm:bulletEnabled val="1"/>
        </dgm:presLayoutVars>
      </dgm:prSet>
      <dgm:spPr/>
    </dgm:pt>
    <dgm:pt modelId="{E263AD67-92F9-4868-960E-C7D9FF8D1F7B}" type="pres">
      <dgm:prSet presAssocID="{2B6AA363-E35D-4C1E-9821-EA6B5AB79B3E}" presName="spNode" presStyleCnt="0"/>
      <dgm:spPr/>
    </dgm:pt>
    <dgm:pt modelId="{22A48692-482E-459E-BDF0-6AE68B0CFD21}" type="pres">
      <dgm:prSet presAssocID="{26FD9F69-B6A5-4FBC-A976-E055CE4C7EF8}" presName="sibTrans" presStyleLbl="sibTrans1D1" presStyleIdx="1" presStyleCnt="3"/>
      <dgm:spPr/>
    </dgm:pt>
    <dgm:pt modelId="{9B5D8AC0-5671-450D-9CDF-09E112F823F7}" type="pres">
      <dgm:prSet presAssocID="{2B10F9AA-E10E-40FE-AB23-B2C972BEE6B2}" presName="node" presStyleLbl="node1" presStyleIdx="2" presStyleCnt="3">
        <dgm:presLayoutVars>
          <dgm:bulletEnabled val="1"/>
        </dgm:presLayoutVars>
      </dgm:prSet>
      <dgm:spPr/>
    </dgm:pt>
    <dgm:pt modelId="{B6FC1481-820C-42CC-9FA8-244EDB1A64D2}" type="pres">
      <dgm:prSet presAssocID="{2B10F9AA-E10E-40FE-AB23-B2C972BEE6B2}" presName="spNode" presStyleCnt="0"/>
      <dgm:spPr/>
    </dgm:pt>
    <dgm:pt modelId="{E6EC53E2-2216-46D7-9664-CFF6DEB4CE45}" type="pres">
      <dgm:prSet presAssocID="{AFCE8A69-B0F5-42FD-B1E9-9304B8EB55BC}" presName="sibTrans" presStyleLbl="sibTrans1D1" presStyleIdx="2" presStyleCnt="3"/>
      <dgm:spPr/>
    </dgm:pt>
  </dgm:ptLst>
  <dgm:cxnLst>
    <dgm:cxn modelId="{222C1319-7AB9-4A2F-89CC-F0DB1783CBDB}" srcId="{F7D235A5-5658-4E8B-850D-682103B676FB}" destId="{2B6AA363-E35D-4C1E-9821-EA6B5AB79B3E}" srcOrd="1" destOrd="0" parTransId="{23801A30-5DA9-4469-B3F5-0910FF53B27D}" sibTransId="{26FD9F69-B6A5-4FBC-A976-E055CE4C7EF8}"/>
    <dgm:cxn modelId="{67E8EC24-CC8E-43EF-AE30-EE34E12B0435}" type="presOf" srcId="{F7D235A5-5658-4E8B-850D-682103B676FB}" destId="{1A13EA8E-D95F-414A-A8E6-631BCC3DB6F9}" srcOrd="0" destOrd="0" presId="urn:microsoft.com/office/officeart/2005/8/layout/cycle6"/>
    <dgm:cxn modelId="{680E9F2F-73E0-49B2-BDDB-E8FEB4AACEB6}" type="presOf" srcId="{D96F44F8-C95E-4023-9001-01D2DE448187}" destId="{59A1F57A-5309-41F5-A476-2A86DA636ACA}" srcOrd="0" destOrd="0" presId="urn:microsoft.com/office/officeart/2005/8/layout/cycle6"/>
    <dgm:cxn modelId="{3B38F332-74CB-438C-81ED-9E9B29163BF0}" srcId="{F7D235A5-5658-4E8B-850D-682103B676FB}" destId="{47895D50-DD17-49A2-A52D-0AC60F12B4C3}" srcOrd="0" destOrd="0" parTransId="{896812B9-2FF0-43E4-9BE1-5A12A9BFB067}" sibTransId="{D96F44F8-C95E-4023-9001-01D2DE448187}"/>
    <dgm:cxn modelId="{E1188265-40BA-4A2E-8F19-041EFEE82852}" srcId="{F7D235A5-5658-4E8B-850D-682103B676FB}" destId="{2B10F9AA-E10E-40FE-AB23-B2C972BEE6B2}" srcOrd="2" destOrd="0" parTransId="{557381F8-4AF9-4083-BE5F-A7A28B8FD4F8}" sibTransId="{AFCE8A69-B0F5-42FD-B1E9-9304B8EB55BC}"/>
    <dgm:cxn modelId="{18EE9274-2FC6-44A4-963E-D8426E9346D8}" type="presOf" srcId="{AFCE8A69-B0F5-42FD-B1E9-9304B8EB55BC}" destId="{E6EC53E2-2216-46D7-9664-CFF6DEB4CE45}" srcOrd="0" destOrd="0" presId="urn:microsoft.com/office/officeart/2005/8/layout/cycle6"/>
    <dgm:cxn modelId="{4971D187-2750-4D6A-B37D-20DD69D75250}" type="presOf" srcId="{2B6AA363-E35D-4C1E-9821-EA6B5AB79B3E}" destId="{B5F833B8-81BE-4960-A31C-D0FC6E65D67C}" srcOrd="0" destOrd="0" presId="urn:microsoft.com/office/officeart/2005/8/layout/cycle6"/>
    <dgm:cxn modelId="{CC74A395-F4CE-40A9-8C3E-4CBE5562097D}" type="presOf" srcId="{26FD9F69-B6A5-4FBC-A976-E055CE4C7EF8}" destId="{22A48692-482E-459E-BDF0-6AE68B0CFD21}" srcOrd="0" destOrd="0" presId="urn:microsoft.com/office/officeart/2005/8/layout/cycle6"/>
    <dgm:cxn modelId="{B0D7F4DD-4C1B-419F-8497-29555B869EC6}" type="presOf" srcId="{2B10F9AA-E10E-40FE-AB23-B2C972BEE6B2}" destId="{9B5D8AC0-5671-450D-9CDF-09E112F823F7}" srcOrd="0" destOrd="0" presId="urn:microsoft.com/office/officeart/2005/8/layout/cycle6"/>
    <dgm:cxn modelId="{E4B2A8DE-BE9C-4F19-88E5-A5C78F90FDE8}" type="presOf" srcId="{47895D50-DD17-49A2-A52D-0AC60F12B4C3}" destId="{5A9EC50C-43F4-4136-AD68-38E324F1F5B9}" srcOrd="0" destOrd="0" presId="urn:microsoft.com/office/officeart/2005/8/layout/cycle6"/>
    <dgm:cxn modelId="{80308E4D-6F66-40BA-916A-FA6C6DD57401}" type="presParOf" srcId="{1A13EA8E-D95F-414A-A8E6-631BCC3DB6F9}" destId="{5A9EC50C-43F4-4136-AD68-38E324F1F5B9}" srcOrd="0" destOrd="0" presId="urn:microsoft.com/office/officeart/2005/8/layout/cycle6"/>
    <dgm:cxn modelId="{4C2FD904-F2D1-4CBD-AC94-D159A6617A9E}" type="presParOf" srcId="{1A13EA8E-D95F-414A-A8E6-631BCC3DB6F9}" destId="{14903056-12E0-4855-8CF9-84A013BD880E}" srcOrd="1" destOrd="0" presId="urn:microsoft.com/office/officeart/2005/8/layout/cycle6"/>
    <dgm:cxn modelId="{02369DEF-37EB-4B07-A107-8B3E1E6888E2}" type="presParOf" srcId="{1A13EA8E-D95F-414A-A8E6-631BCC3DB6F9}" destId="{59A1F57A-5309-41F5-A476-2A86DA636ACA}" srcOrd="2" destOrd="0" presId="urn:microsoft.com/office/officeart/2005/8/layout/cycle6"/>
    <dgm:cxn modelId="{1FC0A71C-582D-4036-9FF9-0FB7CE57FA37}" type="presParOf" srcId="{1A13EA8E-D95F-414A-A8E6-631BCC3DB6F9}" destId="{B5F833B8-81BE-4960-A31C-D0FC6E65D67C}" srcOrd="3" destOrd="0" presId="urn:microsoft.com/office/officeart/2005/8/layout/cycle6"/>
    <dgm:cxn modelId="{0F064FAB-D013-4474-BC6D-C653094579F4}" type="presParOf" srcId="{1A13EA8E-D95F-414A-A8E6-631BCC3DB6F9}" destId="{E263AD67-92F9-4868-960E-C7D9FF8D1F7B}" srcOrd="4" destOrd="0" presId="urn:microsoft.com/office/officeart/2005/8/layout/cycle6"/>
    <dgm:cxn modelId="{F23B85B7-C26B-49EB-8E28-B4D6624168D2}" type="presParOf" srcId="{1A13EA8E-D95F-414A-A8E6-631BCC3DB6F9}" destId="{22A48692-482E-459E-BDF0-6AE68B0CFD21}" srcOrd="5" destOrd="0" presId="urn:microsoft.com/office/officeart/2005/8/layout/cycle6"/>
    <dgm:cxn modelId="{18EC0B83-7810-4562-8D65-132F08DB68AE}" type="presParOf" srcId="{1A13EA8E-D95F-414A-A8E6-631BCC3DB6F9}" destId="{9B5D8AC0-5671-450D-9CDF-09E112F823F7}" srcOrd="6" destOrd="0" presId="urn:microsoft.com/office/officeart/2005/8/layout/cycle6"/>
    <dgm:cxn modelId="{A790C588-427E-4863-8876-C68A241FF0E2}" type="presParOf" srcId="{1A13EA8E-D95F-414A-A8E6-631BCC3DB6F9}" destId="{B6FC1481-820C-42CC-9FA8-244EDB1A64D2}" srcOrd="7" destOrd="0" presId="urn:microsoft.com/office/officeart/2005/8/layout/cycle6"/>
    <dgm:cxn modelId="{4BC7B6A2-DB56-469E-990C-0F3A37F34EE2}" type="presParOf" srcId="{1A13EA8E-D95F-414A-A8E6-631BCC3DB6F9}" destId="{E6EC53E2-2216-46D7-9664-CFF6DEB4CE4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EB17A-2328-4637-9001-ED1858E0EA4A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6E1605C4-5BA9-4827-ABF6-E86763A5DDF8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</a:t>
          </a:r>
          <a:r>
            <a:rPr lang="it-IT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li HR dovranno gestire sempre più spesso l’esistenza contemporanea di generazioni con livelli di cultura digitale molto diversi. </a:t>
          </a:r>
          <a:endParaRPr lang="it-IT" dirty="0">
            <a:latin typeface="+mn-lt"/>
          </a:endParaRPr>
        </a:p>
      </dgm:t>
    </dgm:pt>
    <dgm:pt modelId="{57008C67-A154-412E-9AB5-BDC7F779C603}" type="parTrans" cxnId="{4973D3AE-2182-4A03-9564-EB3F792E38FE}">
      <dgm:prSet/>
      <dgm:spPr/>
      <dgm:t>
        <a:bodyPr/>
        <a:lstStyle/>
        <a:p>
          <a:endParaRPr lang="it-IT"/>
        </a:p>
      </dgm:t>
    </dgm:pt>
    <dgm:pt modelId="{BD6D5D50-2FC8-4170-BFCA-CC3EDFE2DB4D}" type="sibTrans" cxnId="{4973D3AE-2182-4A03-9564-EB3F792E38FE}">
      <dgm:prSet/>
      <dgm:spPr/>
      <dgm:t>
        <a:bodyPr/>
        <a:lstStyle/>
        <a:p>
          <a:endParaRPr lang="it-IT"/>
        </a:p>
      </dgm:t>
    </dgm:pt>
    <dgm:pt modelId="{BEE8A00A-B806-4A65-B0B7-B42BD1597E18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Le generazioni digital-native possono essere di grande aiuto per colmare il divario che le separano da quelle analogiche o semi-digitali.</a:t>
          </a:r>
          <a:endParaRPr lang="it-IT" dirty="0">
            <a:latin typeface="+mn-lt"/>
          </a:endParaRPr>
        </a:p>
      </dgm:t>
    </dgm:pt>
    <dgm:pt modelId="{C9DE9BA0-BF94-45BD-8A02-F70E079E33EF}" type="parTrans" cxnId="{2D54F234-331E-4153-AA2F-207D3CCC6B81}">
      <dgm:prSet/>
      <dgm:spPr/>
      <dgm:t>
        <a:bodyPr/>
        <a:lstStyle/>
        <a:p>
          <a:endParaRPr lang="it-IT"/>
        </a:p>
      </dgm:t>
    </dgm:pt>
    <dgm:pt modelId="{1EAFEB4A-FC11-473D-AD4C-96A57EEAE71E}" type="sibTrans" cxnId="{2D54F234-331E-4153-AA2F-207D3CCC6B81}">
      <dgm:prSet/>
      <dgm:spPr/>
      <dgm:t>
        <a:bodyPr/>
        <a:lstStyle/>
        <a:p>
          <a:endParaRPr lang="it-IT"/>
        </a:p>
      </dgm:t>
    </dgm:pt>
    <dgm:pt modelId="{956CFF23-20FD-45C4-90C2-7AC4C92D098A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Valorizzare uno scambio di conoscenza/esperienza rappresenta un vantaggio perché non penalizza e non esclude ma integra.</a:t>
          </a:r>
          <a:endParaRPr lang="it-IT" dirty="0">
            <a:latin typeface="+mn-lt"/>
          </a:endParaRPr>
        </a:p>
      </dgm:t>
    </dgm:pt>
    <dgm:pt modelId="{CB05A531-D66C-42A7-A622-91C5FAB8165D}" type="parTrans" cxnId="{2B35C8BA-AD25-46B1-AFAD-7FF5B8F0A788}">
      <dgm:prSet/>
      <dgm:spPr/>
      <dgm:t>
        <a:bodyPr/>
        <a:lstStyle/>
        <a:p>
          <a:endParaRPr lang="it-IT"/>
        </a:p>
      </dgm:t>
    </dgm:pt>
    <dgm:pt modelId="{1198D5E9-A5A2-48B6-A9C4-49FDBCF913C6}" type="sibTrans" cxnId="{2B35C8BA-AD25-46B1-AFAD-7FF5B8F0A788}">
      <dgm:prSet/>
      <dgm:spPr/>
      <dgm:t>
        <a:bodyPr/>
        <a:lstStyle/>
        <a:p>
          <a:endParaRPr lang="it-IT"/>
        </a:p>
      </dgm:t>
    </dgm:pt>
    <dgm:pt modelId="{320B3554-8B9D-48C7-93F8-CFC67615E468}" type="pres">
      <dgm:prSet presAssocID="{B7DEB17A-2328-4637-9001-ED1858E0EA4A}" presName="CompostProcess" presStyleCnt="0">
        <dgm:presLayoutVars>
          <dgm:dir/>
          <dgm:resizeHandles val="exact"/>
        </dgm:presLayoutVars>
      </dgm:prSet>
      <dgm:spPr/>
    </dgm:pt>
    <dgm:pt modelId="{4EAA06B9-DCAC-464C-AE28-73DC397C3B84}" type="pres">
      <dgm:prSet presAssocID="{B7DEB17A-2328-4637-9001-ED1858E0EA4A}" presName="arrow" presStyleLbl="bgShp" presStyleIdx="0" presStyleCnt="1" custLinFactNeighborX="98988" custLinFactNeighborY="4957"/>
      <dgm:spPr/>
    </dgm:pt>
    <dgm:pt modelId="{8A27D799-019F-447A-BE8D-1441098B84B0}" type="pres">
      <dgm:prSet presAssocID="{B7DEB17A-2328-4637-9001-ED1858E0EA4A}" presName="linearProcess" presStyleCnt="0"/>
      <dgm:spPr/>
    </dgm:pt>
    <dgm:pt modelId="{A778B512-C330-4DA5-B7A4-6A6B188F315C}" type="pres">
      <dgm:prSet presAssocID="{6E1605C4-5BA9-4827-ABF6-E86763A5DDF8}" presName="textNode" presStyleLbl="node1" presStyleIdx="0" presStyleCnt="3">
        <dgm:presLayoutVars>
          <dgm:bulletEnabled val="1"/>
        </dgm:presLayoutVars>
      </dgm:prSet>
      <dgm:spPr/>
    </dgm:pt>
    <dgm:pt modelId="{29A613DC-A5DE-42EC-8954-4587F23E153A}" type="pres">
      <dgm:prSet presAssocID="{BD6D5D50-2FC8-4170-BFCA-CC3EDFE2DB4D}" presName="sibTrans" presStyleCnt="0"/>
      <dgm:spPr/>
    </dgm:pt>
    <dgm:pt modelId="{8F5D506E-992C-444B-B472-29BC7F76AE0D}" type="pres">
      <dgm:prSet presAssocID="{BEE8A00A-B806-4A65-B0B7-B42BD1597E18}" presName="textNode" presStyleLbl="node1" presStyleIdx="1" presStyleCnt="3">
        <dgm:presLayoutVars>
          <dgm:bulletEnabled val="1"/>
        </dgm:presLayoutVars>
      </dgm:prSet>
      <dgm:spPr/>
    </dgm:pt>
    <dgm:pt modelId="{694066EA-C763-45F4-BABA-5A986AC1FF2D}" type="pres">
      <dgm:prSet presAssocID="{1EAFEB4A-FC11-473D-AD4C-96A57EEAE71E}" presName="sibTrans" presStyleCnt="0"/>
      <dgm:spPr/>
    </dgm:pt>
    <dgm:pt modelId="{18DB63D0-7956-4286-AC32-04D9C183E20A}" type="pres">
      <dgm:prSet presAssocID="{956CFF23-20FD-45C4-90C2-7AC4C92D098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194682F-7BCD-4916-9628-B328CBA3B101}" type="presOf" srcId="{956CFF23-20FD-45C4-90C2-7AC4C92D098A}" destId="{18DB63D0-7956-4286-AC32-04D9C183E20A}" srcOrd="0" destOrd="0" presId="urn:microsoft.com/office/officeart/2005/8/layout/hProcess9"/>
    <dgm:cxn modelId="{2D54F234-331E-4153-AA2F-207D3CCC6B81}" srcId="{B7DEB17A-2328-4637-9001-ED1858E0EA4A}" destId="{BEE8A00A-B806-4A65-B0B7-B42BD1597E18}" srcOrd="1" destOrd="0" parTransId="{C9DE9BA0-BF94-45BD-8A02-F70E079E33EF}" sibTransId="{1EAFEB4A-FC11-473D-AD4C-96A57EEAE71E}"/>
    <dgm:cxn modelId="{F57D9271-CDB6-4856-BB81-1386924E3C5A}" type="presOf" srcId="{BEE8A00A-B806-4A65-B0B7-B42BD1597E18}" destId="{8F5D506E-992C-444B-B472-29BC7F76AE0D}" srcOrd="0" destOrd="0" presId="urn:microsoft.com/office/officeart/2005/8/layout/hProcess9"/>
    <dgm:cxn modelId="{8CA5A158-DA91-41D4-AA97-84E8B93A391E}" type="presOf" srcId="{B7DEB17A-2328-4637-9001-ED1858E0EA4A}" destId="{320B3554-8B9D-48C7-93F8-CFC67615E468}" srcOrd="0" destOrd="0" presId="urn:microsoft.com/office/officeart/2005/8/layout/hProcess9"/>
    <dgm:cxn modelId="{56E5CB81-81DB-4DA1-9752-13742564EE93}" type="presOf" srcId="{6E1605C4-5BA9-4827-ABF6-E86763A5DDF8}" destId="{A778B512-C330-4DA5-B7A4-6A6B188F315C}" srcOrd="0" destOrd="0" presId="urn:microsoft.com/office/officeart/2005/8/layout/hProcess9"/>
    <dgm:cxn modelId="{4973D3AE-2182-4A03-9564-EB3F792E38FE}" srcId="{B7DEB17A-2328-4637-9001-ED1858E0EA4A}" destId="{6E1605C4-5BA9-4827-ABF6-E86763A5DDF8}" srcOrd="0" destOrd="0" parTransId="{57008C67-A154-412E-9AB5-BDC7F779C603}" sibTransId="{BD6D5D50-2FC8-4170-BFCA-CC3EDFE2DB4D}"/>
    <dgm:cxn modelId="{2B35C8BA-AD25-46B1-AFAD-7FF5B8F0A788}" srcId="{B7DEB17A-2328-4637-9001-ED1858E0EA4A}" destId="{956CFF23-20FD-45C4-90C2-7AC4C92D098A}" srcOrd="2" destOrd="0" parTransId="{CB05A531-D66C-42A7-A622-91C5FAB8165D}" sibTransId="{1198D5E9-A5A2-48B6-A9C4-49FDBCF913C6}"/>
    <dgm:cxn modelId="{21C2727F-320D-4014-B3B9-4504E1F9A065}" type="presParOf" srcId="{320B3554-8B9D-48C7-93F8-CFC67615E468}" destId="{4EAA06B9-DCAC-464C-AE28-73DC397C3B84}" srcOrd="0" destOrd="0" presId="urn:microsoft.com/office/officeart/2005/8/layout/hProcess9"/>
    <dgm:cxn modelId="{9BA0A354-BCCD-42E5-BA33-62266FC24A7A}" type="presParOf" srcId="{320B3554-8B9D-48C7-93F8-CFC67615E468}" destId="{8A27D799-019F-447A-BE8D-1441098B84B0}" srcOrd="1" destOrd="0" presId="urn:microsoft.com/office/officeart/2005/8/layout/hProcess9"/>
    <dgm:cxn modelId="{B025BFDF-DCFD-419E-9DB9-8534B0589B49}" type="presParOf" srcId="{8A27D799-019F-447A-BE8D-1441098B84B0}" destId="{A778B512-C330-4DA5-B7A4-6A6B188F315C}" srcOrd="0" destOrd="0" presId="urn:microsoft.com/office/officeart/2005/8/layout/hProcess9"/>
    <dgm:cxn modelId="{5087CB28-697F-4EED-89BA-1328D2FC9C37}" type="presParOf" srcId="{8A27D799-019F-447A-BE8D-1441098B84B0}" destId="{29A613DC-A5DE-42EC-8954-4587F23E153A}" srcOrd="1" destOrd="0" presId="urn:microsoft.com/office/officeart/2005/8/layout/hProcess9"/>
    <dgm:cxn modelId="{B36CC2E9-AAC9-4C78-A69A-AB0440074D94}" type="presParOf" srcId="{8A27D799-019F-447A-BE8D-1441098B84B0}" destId="{8F5D506E-992C-444B-B472-29BC7F76AE0D}" srcOrd="2" destOrd="0" presId="urn:microsoft.com/office/officeart/2005/8/layout/hProcess9"/>
    <dgm:cxn modelId="{735DA617-5B77-4F70-BF26-C94BC3E02EBC}" type="presParOf" srcId="{8A27D799-019F-447A-BE8D-1441098B84B0}" destId="{694066EA-C763-45F4-BABA-5A986AC1FF2D}" srcOrd="3" destOrd="0" presId="urn:microsoft.com/office/officeart/2005/8/layout/hProcess9"/>
    <dgm:cxn modelId="{6634FED5-7416-4CF7-8B87-4AD2D3890D60}" type="presParOf" srcId="{8A27D799-019F-447A-BE8D-1441098B84B0}" destId="{18DB63D0-7956-4286-AC32-04D9C183E2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79F29-6436-4FC8-AF7C-C5643C244B50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B61676C-3D4F-46F6-BCFF-26866605BD76}">
      <dgm:prSet phldrT="[Testo]"/>
      <dgm:spPr/>
      <dgm:t>
        <a:bodyPr/>
        <a:lstStyle/>
        <a:p>
          <a:pPr>
            <a:buNone/>
          </a:pPr>
          <a:r>
            <a:rPr lang="it-IT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sistemi digitali (VR, AR, Digital Twin, Metaverso ecc.) ci daranno la possibilità di simulare in modo sempre più accurato le possibili realtà e opzioni: ma saranno solo verosimili, non vere. </a:t>
          </a:r>
          <a:endParaRPr lang="it-IT" dirty="0">
            <a:latin typeface="+mn-lt"/>
          </a:endParaRPr>
        </a:p>
      </dgm:t>
    </dgm:pt>
    <dgm:pt modelId="{D9175755-DDB2-4055-A8E9-18AA54C9807E}" type="parTrans" cxnId="{AE8C1A5A-2AB6-4CE5-9128-ACAF8127F07A}">
      <dgm:prSet/>
      <dgm:spPr/>
      <dgm:t>
        <a:bodyPr/>
        <a:lstStyle/>
        <a:p>
          <a:endParaRPr lang="it-IT"/>
        </a:p>
      </dgm:t>
    </dgm:pt>
    <dgm:pt modelId="{B1A91774-E771-4728-85D9-7B6C4143E1A0}" type="sibTrans" cxnId="{AE8C1A5A-2AB6-4CE5-9128-ACAF8127F07A}">
      <dgm:prSet/>
      <dgm:spPr/>
      <dgm:t>
        <a:bodyPr/>
        <a:lstStyle/>
        <a:p>
          <a:endParaRPr lang="it-IT"/>
        </a:p>
      </dgm:t>
    </dgm:pt>
    <dgm:pt modelId="{532531C5-397A-412C-8FE0-2CDCF8DB61DF}">
      <dgm:prSet/>
      <dgm:spPr/>
      <dgm:t>
        <a:bodyPr/>
        <a:lstStyle/>
        <a:p>
          <a:r>
            <a:rPr lang="it-IT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Gli HR si devono preoccupare (sempre di più)    delle persone reali.</a:t>
          </a:r>
        </a:p>
      </dgm:t>
    </dgm:pt>
    <dgm:pt modelId="{F56775BE-A3DA-49FE-ADF5-3CBDCC3D5E52}" type="parTrans" cxnId="{13376583-E090-4CB5-BA95-9005BFDDA08C}">
      <dgm:prSet/>
      <dgm:spPr/>
      <dgm:t>
        <a:bodyPr/>
        <a:lstStyle/>
        <a:p>
          <a:endParaRPr lang="it-IT"/>
        </a:p>
      </dgm:t>
    </dgm:pt>
    <dgm:pt modelId="{696B0854-C347-4488-BEAA-51E1645194C9}" type="sibTrans" cxnId="{13376583-E090-4CB5-BA95-9005BFDDA08C}">
      <dgm:prSet/>
      <dgm:spPr/>
      <dgm:t>
        <a:bodyPr/>
        <a:lstStyle/>
        <a:p>
          <a:endParaRPr lang="it-IT"/>
        </a:p>
      </dgm:t>
    </dgm:pt>
    <dgm:pt modelId="{6B4B41A3-BF39-4BF4-BA0D-7BBD64295973}" type="pres">
      <dgm:prSet presAssocID="{A5179F29-6436-4FC8-AF7C-C5643C244B50}" presName="Name0" presStyleCnt="0">
        <dgm:presLayoutVars>
          <dgm:dir/>
          <dgm:resizeHandles val="exact"/>
        </dgm:presLayoutVars>
      </dgm:prSet>
      <dgm:spPr/>
    </dgm:pt>
    <dgm:pt modelId="{72A6457D-6641-47F8-82B9-1A9FE1642D90}" type="pres">
      <dgm:prSet presAssocID="{A5179F29-6436-4FC8-AF7C-C5643C244B50}" presName="fgShape" presStyleLbl="f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84701058-4B1D-492B-862C-03A6DD525584}" type="pres">
      <dgm:prSet presAssocID="{A5179F29-6436-4FC8-AF7C-C5643C244B50}" presName="linComp" presStyleCnt="0"/>
      <dgm:spPr/>
    </dgm:pt>
    <dgm:pt modelId="{7E2E831A-B35F-46F0-9ADA-F9E24440ABE5}" type="pres">
      <dgm:prSet presAssocID="{0B61676C-3D4F-46F6-BCFF-26866605BD76}" presName="compNode" presStyleCnt="0"/>
      <dgm:spPr/>
    </dgm:pt>
    <dgm:pt modelId="{D1AF7526-8773-4F2F-82EA-45E10C3E74C2}" type="pres">
      <dgm:prSet presAssocID="{0B61676C-3D4F-46F6-BCFF-26866605BD76}" presName="bkgdShape" presStyleLbl="node1" presStyleIdx="0" presStyleCnt="2"/>
      <dgm:spPr/>
    </dgm:pt>
    <dgm:pt modelId="{19802F17-F7B5-4F3F-803F-16DD520AC37F}" type="pres">
      <dgm:prSet presAssocID="{0B61676C-3D4F-46F6-BCFF-26866605BD76}" presName="nodeTx" presStyleLbl="node1" presStyleIdx="0" presStyleCnt="2">
        <dgm:presLayoutVars>
          <dgm:bulletEnabled val="1"/>
        </dgm:presLayoutVars>
      </dgm:prSet>
      <dgm:spPr/>
    </dgm:pt>
    <dgm:pt modelId="{B686D212-930C-4C03-B78E-96AE9FEDA253}" type="pres">
      <dgm:prSet presAssocID="{0B61676C-3D4F-46F6-BCFF-26866605BD76}" presName="invisiNode" presStyleLbl="node1" presStyleIdx="0" presStyleCnt="2"/>
      <dgm:spPr/>
    </dgm:pt>
    <dgm:pt modelId="{DB15136F-B089-4F70-9A12-2B7804CCC6A4}" type="pres">
      <dgm:prSet presAssocID="{0B61676C-3D4F-46F6-BCFF-26866605BD76}" presName="imagNode" presStyleLbl="fgImgPlace1" presStyleIdx="0" presStyleCnt="2" custScaleX="118827" custScaleY="112810"/>
      <dgm:spPr>
        <a:blipFill rotWithShape="1">
          <a:blip xmlns:r="http://schemas.openxmlformats.org/officeDocument/2006/relationships" r:embed="rId1"/>
          <a:srcRect/>
          <a:stretch>
            <a:fillRect l="-37000" r="-37000"/>
          </a:stretch>
        </a:blipFill>
      </dgm:spPr>
    </dgm:pt>
    <dgm:pt modelId="{B92B9031-A80C-49D9-BA0C-6948EEBD274E}" type="pres">
      <dgm:prSet presAssocID="{B1A91774-E771-4728-85D9-7B6C4143E1A0}" presName="sibTrans" presStyleLbl="sibTrans2D1" presStyleIdx="0" presStyleCnt="0"/>
      <dgm:spPr/>
    </dgm:pt>
    <dgm:pt modelId="{EB4E1FC1-BF33-4562-8929-9EE60ECEF836}" type="pres">
      <dgm:prSet presAssocID="{532531C5-397A-412C-8FE0-2CDCF8DB61DF}" presName="compNode" presStyleCnt="0"/>
      <dgm:spPr/>
    </dgm:pt>
    <dgm:pt modelId="{13BA7F07-163B-4619-BF40-FE1B12EE2A44}" type="pres">
      <dgm:prSet presAssocID="{532531C5-397A-412C-8FE0-2CDCF8DB61DF}" presName="bkgdShape" presStyleLbl="node1" presStyleIdx="1" presStyleCnt="2"/>
      <dgm:spPr/>
    </dgm:pt>
    <dgm:pt modelId="{BA92BF45-8D33-45BB-B4DB-81DE9EDE2C13}" type="pres">
      <dgm:prSet presAssocID="{532531C5-397A-412C-8FE0-2CDCF8DB61DF}" presName="nodeTx" presStyleLbl="node1" presStyleIdx="1" presStyleCnt="2">
        <dgm:presLayoutVars>
          <dgm:bulletEnabled val="1"/>
        </dgm:presLayoutVars>
      </dgm:prSet>
      <dgm:spPr/>
    </dgm:pt>
    <dgm:pt modelId="{0FA6D86E-CCC1-4ADD-BA5E-4E542EAB18B6}" type="pres">
      <dgm:prSet presAssocID="{532531C5-397A-412C-8FE0-2CDCF8DB61DF}" presName="invisiNode" presStyleLbl="node1" presStyleIdx="1" presStyleCnt="2"/>
      <dgm:spPr/>
    </dgm:pt>
    <dgm:pt modelId="{A361CBD9-9633-42BE-943D-E6D944B67957}" type="pres">
      <dgm:prSet presAssocID="{532531C5-397A-412C-8FE0-2CDCF8DB61DF}" presName="imagNode" presStyleLbl="fgImgPlace1" presStyleIdx="1" presStyleCnt="2" custScaleX="118827" custScaleY="112810"/>
      <dgm:spPr>
        <a:blipFill rotWithShape="1">
          <a:blip xmlns:r="http://schemas.openxmlformats.org/officeDocument/2006/relationships" r:embed="rId2"/>
          <a:srcRect/>
          <a:stretch>
            <a:fillRect l="-28000" r="-28000"/>
          </a:stretch>
        </a:blipFill>
      </dgm:spPr>
    </dgm:pt>
  </dgm:ptLst>
  <dgm:cxnLst>
    <dgm:cxn modelId="{462DDC0D-8638-432F-96C4-6F03A60D0576}" type="presOf" srcId="{0B61676C-3D4F-46F6-BCFF-26866605BD76}" destId="{D1AF7526-8773-4F2F-82EA-45E10C3E74C2}" srcOrd="0" destOrd="0" presId="urn:microsoft.com/office/officeart/2005/8/layout/hList7"/>
    <dgm:cxn modelId="{807F3144-FC9F-405B-8A31-55D22C518D3F}" type="presOf" srcId="{0B61676C-3D4F-46F6-BCFF-26866605BD76}" destId="{19802F17-F7B5-4F3F-803F-16DD520AC37F}" srcOrd="1" destOrd="0" presId="urn:microsoft.com/office/officeart/2005/8/layout/hList7"/>
    <dgm:cxn modelId="{AE8C1A5A-2AB6-4CE5-9128-ACAF8127F07A}" srcId="{A5179F29-6436-4FC8-AF7C-C5643C244B50}" destId="{0B61676C-3D4F-46F6-BCFF-26866605BD76}" srcOrd="0" destOrd="0" parTransId="{D9175755-DDB2-4055-A8E9-18AA54C9807E}" sibTransId="{B1A91774-E771-4728-85D9-7B6C4143E1A0}"/>
    <dgm:cxn modelId="{13376583-E090-4CB5-BA95-9005BFDDA08C}" srcId="{A5179F29-6436-4FC8-AF7C-C5643C244B50}" destId="{532531C5-397A-412C-8FE0-2CDCF8DB61DF}" srcOrd="1" destOrd="0" parTransId="{F56775BE-A3DA-49FE-ADF5-3CBDCC3D5E52}" sibTransId="{696B0854-C347-4488-BEAA-51E1645194C9}"/>
    <dgm:cxn modelId="{F066BA96-A634-462D-8C74-DC284C811866}" type="presOf" srcId="{B1A91774-E771-4728-85D9-7B6C4143E1A0}" destId="{B92B9031-A80C-49D9-BA0C-6948EEBD274E}" srcOrd="0" destOrd="0" presId="urn:microsoft.com/office/officeart/2005/8/layout/hList7"/>
    <dgm:cxn modelId="{FEB2F0AB-95D1-4160-8B71-3B860691798A}" type="presOf" srcId="{532531C5-397A-412C-8FE0-2CDCF8DB61DF}" destId="{13BA7F07-163B-4619-BF40-FE1B12EE2A44}" srcOrd="0" destOrd="0" presId="urn:microsoft.com/office/officeart/2005/8/layout/hList7"/>
    <dgm:cxn modelId="{015855F0-3F5D-456F-AB24-A8006EA4E259}" type="presOf" srcId="{A5179F29-6436-4FC8-AF7C-C5643C244B50}" destId="{6B4B41A3-BF39-4BF4-BA0D-7BBD64295973}" srcOrd="0" destOrd="0" presId="urn:microsoft.com/office/officeart/2005/8/layout/hList7"/>
    <dgm:cxn modelId="{8807C0F3-2D11-4035-AC33-1F3A6AF0FA92}" type="presOf" srcId="{532531C5-397A-412C-8FE0-2CDCF8DB61DF}" destId="{BA92BF45-8D33-45BB-B4DB-81DE9EDE2C13}" srcOrd="1" destOrd="0" presId="urn:microsoft.com/office/officeart/2005/8/layout/hList7"/>
    <dgm:cxn modelId="{C14508D6-0590-4A40-91FA-6A90CEBC2FA8}" type="presParOf" srcId="{6B4B41A3-BF39-4BF4-BA0D-7BBD64295973}" destId="{72A6457D-6641-47F8-82B9-1A9FE1642D90}" srcOrd="0" destOrd="0" presId="urn:microsoft.com/office/officeart/2005/8/layout/hList7"/>
    <dgm:cxn modelId="{E87095E7-B2B7-46AE-92C0-29AFE7EEBF90}" type="presParOf" srcId="{6B4B41A3-BF39-4BF4-BA0D-7BBD64295973}" destId="{84701058-4B1D-492B-862C-03A6DD525584}" srcOrd="1" destOrd="0" presId="urn:microsoft.com/office/officeart/2005/8/layout/hList7"/>
    <dgm:cxn modelId="{115DE251-D49B-4D72-8379-1DDC86D8CAAA}" type="presParOf" srcId="{84701058-4B1D-492B-862C-03A6DD525584}" destId="{7E2E831A-B35F-46F0-9ADA-F9E24440ABE5}" srcOrd="0" destOrd="0" presId="urn:microsoft.com/office/officeart/2005/8/layout/hList7"/>
    <dgm:cxn modelId="{23560AF0-22C5-469E-B67D-D9ECC39523CC}" type="presParOf" srcId="{7E2E831A-B35F-46F0-9ADA-F9E24440ABE5}" destId="{D1AF7526-8773-4F2F-82EA-45E10C3E74C2}" srcOrd="0" destOrd="0" presId="urn:microsoft.com/office/officeart/2005/8/layout/hList7"/>
    <dgm:cxn modelId="{8A05D250-58B4-48D2-AF80-57D50E231580}" type="presParOf" srcId="{7E2E831A-B35F-46F0-9ADA-F9E24440ABE5}" destId="{19802F17-F7B5-4F3F-803F-16DD520AC37F}" srcOrd="1" destOrd="0" presId="urn:microsoft.com/office/officeart/2005/8/layout/hList7"/>
    <dgm:cxn modelId="{0A8305ED-D7DB-4314-820A-23C0F28F68E1}" type="presParOf" srcId="{7E2E831A-B35F-46F0-9ADA-F9E24440ABE5}" destId="{B686D212-930C-4C03-B78E-96AE9FEDA253}" srcOrd="2" destOrd="0" presId="urn:microsoft.com/office/officeart/2005/8/layout/hList7"/>
    <dgm:cxn modelId="{96BB334B-DF94-4903-86F9-F5C87E39980E}" type="presParOf" srcId="{7E2E831A-B35F-46F0-9ADA-F9E24440ABE5}" destId="{DB15136F-B089-4F70-9A12-2B7804CCC6A4}" srcOrd="3" destOrd="0" presId="urn:microsoft.com/office/officeart/2005/8/layout/hList7"/>
    <dgm:cxn modelId="{D836F28E-625B-4C98-B4EF-CA343E4D2A4D}" type="presParOf" srcId="{84701058-4B1D-492B-862C-03A6DD525584}" destId="{B92B9031-A80C-49D9-BA0C-6948EEBD274E}" srcOrd="1" destOrd="0" presId="urn:microsoft.com/office/officeart/2005/8/layout/hList7"/>
    <dgm:cxn modelId="{A61F28F3-2F26-4619-97C2-CF960669110E}" type="presParOf" srcId="{84701058-4B1D-492B-862C-03A6DD525584}" destId="{EB4E1FC1-BF33-4562-8929-9EE60ECEF836}" srcOrd="2" destOrd="0" presId="urn:microsoft.com/office/officeart/2005/8/layout/hList7"/>
    <dgm:cxn modelId="{7D7E8223-7E20-450D-AC2E-BFC6B67135EB}" type="presParOf" srcId="{EB4E1FC1-BF33-4562-8929-9EE60ECEF836}" destId="{13BA7F07-163B-4619-BF40-FE1B12EE2A44}" srcOrd="0" destOrd="0" presId="urn:microsoft.com/office/officeart/2005/8/layout/hList7"/>
    <dgm:cxn modelId="{E20034AB-90DC-4D0D-9568-D2C35907B7E9}" type="presParOf" srcId="{EB4E1FC1-BF33-4562-8929-9EE60ECEF836}" destId="{BA92BF45-8D33-45BB-B4DB-81DE9EDE2C13}" srcOrd="1" destOrd="0" presId="urn:microsoft.com/office/officeart/2005/8/layout/hList7"/>
    <dgm:cxn modelId="{461400BE-FE8B-4652-9AD5-7B8DD76C9D6A}" type="presParOf" srcId="{EB4E1FC1-BF33-4562-8929-9EE60ECEF836}" destId="{0FA6D86E-CCC1-4ADD-BA5E-4E542EAB18B6}" srcOrd="2" destOrd="0" presId="urn:microsoft.com/office/officeart/2005/8/layout/hList7"/>
    <dgm:cxn modelId="{C5A0E424-FB26-413A-B7FE-55FB9D14EF34}" type="presParOf" srcId="{EB4E1FC1-BF33-4562-8929-9EE60ECEF836}" destId="{A361CBD9-9633-42BE-943D-E6D944B6795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C50C-43F4-4136-AD68-38E324F1F5B9}">
      <dsp:nvSpPr>
        <dsp:cNvPr id="0" name=""/>
        <dsp:cNvSpPr/>
      </dsp:nvSpPr>
      <dsp:spPr>
        <a:xfrm>
          <a:off x="9148650" y="3036"/>
          <a:ext cx="4290325" cy="2788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n-lt"/>
            </a:rPr>
            <a:t>Digitalizzare è diventato imperativo per garantire agli HR di potersi dedicare realmente alle persone. </a:t>
          </a:r>
          <a:endParaRPr lang="en-US" sz="2800" kern="1200" dirty="0">
            <a:latin typeface="+mn-lt"/>
          </a:endParaRPr>
        </a:p>
      </dsp:txBody>
      <dsp:txXfrm>
        <a:off x="9284784" y="139170"/>
        <a:ext cx="4018057" cy="2516443"/>
      </dsp:txXfrm>
    </dsp:sp>
    <dsp:sp modelId="{59A1F57A-5309-41F5-A476-2A86DA636ACA}">
      <dsp:nvSpPr>
        <dsp:cNvPr id="0" name=""/>
        <dsp:cNvSpPr/>
      </dsp:nvSpPr>
      <dsp:spPr>
        <a:xfrm>
          <a:off x="7571704" y="1397392"/>
          <a:ext cx="7444217" cy="7444217"/>
        </a:xfrm>
        <a:custGeom>
          <a:avLst/>
          <a:gdLst/>
          <a:ahLst/>
          <a:cxnLst/>
          <a:rect l="0" t="0" r="0" b="0"/>
          <a:pathLst>
            <a:path>
              <a:moveTo>
                <a:pt x="5898494" y="702598"/>
              </a:moveTo>
              <a:arcTo wR="3722108" hR="3722108" stAng="18346986" swAng="364977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833B8-81BE-4960-A31C-D0FC6E65D67C}">
      <dsp:nvSpPr>
        <dsp:cNvPr id="0" name=""/>
        <dsp:cNvSpPr/>
      </dsp:nvSpPr>
      <dsp:spPr>
        <a:xfrm>
          <a:off x="12372091" y="5586200"/>
          <a:ext cx="4290325" cy="2788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u="none" kern="1200" dirty="0">
              <a:latin typeface="+mn-lt"/>
            </a:rPr>
            <a:t>Il tempo che gli HR dedicano a comprendere i bisogni delle persone è davvero ridotto. </a:t>
          </a:r>
          <a:endParaRPr lang="en-US" sz="2800" u="none" kern="1200" dirty="0">
            <a:latin typeface="+mn-lt"/>
          </a:endParaRPr>
        </a:p>
      </dsp:txBody>
      <dsp:txXfrm>
        <a:off x="12508225" y="5722334"/>
        <a:ext cx="4018057" cy="2516443"/>
      </dsp:txXfrm>
    </dsp:sp>
    <dsp:sp modelId="{22A48692-482E-459E-BDF0-6AE68B0CFD21}">
      <dsp:nvSpPr>
        <dsp:cNvPr id="0" name=""/>
        <dsp:cNvSpPr/>
      </dsp:nvSpPr>
      <dsp:spPr>
        <a:xfrm>
          <a:off x="7571704" y="1397392"/>
          <a:ext cx="7444217" cy="7444217"/>
        </a:xfrm>
        <a:custGeom>
          <a:avLst/>
          <a:gdLst/>
          <a:ahLst/>
          <a:cxnLst/>
          <a:rect l="0" t="0" r="0" b="0"/>
          <a:pathLst>
            <a:path>
              <a:moveTo>
                <a:pt x="5495008" y="6994863"/>
              </a:moveTo>
              <a:arcTo wR="3722108" hR="3722108" stAng="3693296" swAng="341340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D8AC0-5671-450D-9CDF-09E112F823F7}">
      <dsp:nvSpPr>
        <dsp:cNvPr id="0" name=""/>
        <dsp:cNvSpPr/>
      </dsp:nvSpPr>
      <dsp:spPr>
        <a:xfrm>
          <a:off x="5925209" y="5586200"/>
          <a:ext cx="4290325" cy="2788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n-lt"/>
            </a:rPr>
            <a:t>Ad esempio nel caso della formazione spesso si opta per soluzioni già confezionate, perché non c’è il tempo per progettare in base alle esigenze reali</a:t>
          </a:r>
          <a:r>
            <a:rPr lang="it-IT" sz="2800" kern="1200" dirty="0">
              <a:latin typeface="+mj-lt"/>
            </a:rPr>
            <a:t>.</a:t>
          </a:r>
          <a:endParaRPr lang="en-US" sz="2800" kern="1200" dirty="0">
            <a:latin typeface="+mj-lt"/>
          </a:endParaRPr>
        </a:p>
      </dsp:txBody>
      <dsp:txXfrm>
        <a:off x="6061343" y="5722334"/>
        <a:ext cx="4018057" cy="2516443"/>
      </dsp:txXfrm>
    </dsp:sp>
    <dsp:sp modelId="{E6EC53E2-2216-46D7-9664-CFF6DEB4CE45}">
      <dsp:nvSpPr>
        <dsp:cNvPr id="0" name=""/>
        <dsp:cNvSpPr/>
      </dsp:nvSpPr>
      <dsp:spPr>
        <a:xfrm>
          <a:off x="7571704" y="1397392"/>
          <a:ext cx="7444217" cy="7444217"/>
        </a:xfrm>
        <a:custGeom>
          <a:avLst/>
          <a:gdLst/>
          <a:ahLst/>
          <a:cxnLst/>
          <a:rect l="0" t="0" r="0" b="0"/>
          <a:pathLst>
            <a:path>
              <a:moveTo>
                <a:pt x="24762" y="4150739"/>
              </a:moveTo>
              <a:arcTo wR="3722108" hR="3722108" stAng="10403235" swAng="364977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A06B9-DCAC-464C-AE28-73DC397C3B84}">
      <dsp:nvSpPr>
        <dsp:cNvPr id="0" name=""/>
        <dsp:cNvSpPr/>
      </dsp:nvSpPr>
      <dsp:spPr>
        <a:xfrm>
          <a:off x="3381226" y="0"/>
          <a:ext cx="19160284" cy="718503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8B512-C330-4DA5-B7A4-6A6B188F315C}">
      <dsp:nvSpPr>
        <dsp:cNvPr id="0" name=""/>
        <dsp:cNvSpPr/>
      </dsp:nvSpPr>
      <dsp:spPr>
        <a:xfrm>
          <a:off x="24214" y="2155509"/>
          <a:ext cx="7255548" cy="28740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36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</a:t>
          </a:r>
          <a:r>
            <a:rPr lang="it-IT" sz="36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li HR dovranno gestire sempre più spesso l’esistenza contemporanea di generazioni con livelli di cultura digitale molto diversi. </a:t>
          </a:r>
          <a:endParaRPr lang="it-IT" sz="3600" kern="1200" dirty="0">
            <a:latin typeface="+mn-lt"/>
          </a:endParaRPr>
        </a:p>
      </dsp:txBody>
      <dsp:txXfrm>
        <a:off x="164512" y="2295807"/>
        <a:ext cx="6974952" cy="2593417"/>
      </dsp:txXfrm>
    </dsp:sp>
    <dsp:sp modelId="{8F5D506E-992C-444B-B472-29BC7F76AE0D}">
      <dsp:nvSpPr>
        <dsp:cNvPr id="0" name=""/>
        <dsp:cNvSpPr/>
      </dsp:nvSpPr>
      <dsp:spPr>
        <a:xfrm>
          <a:off x="7642981" y="2155509"/>
          <a:ext cx="7255548" cy="28740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36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Le generazioni digital-native possono essere di grande aiuto per colmare il divario che le separano da quelle analogiche o semi-digitali.</a:t>
          </a:r>
          <a:endParaRPr lang="it-IT" sz="3600" kern="1200" dirty="0">
            <a:latin typeface="+mn-lt"/>
          </a:endParaRPr>
        </a:p>
      </dsp:txBody>
      <dsp:txXfrm>
        <a:off x="7783279" y="2295807"/>
        <a:ext cx="6974952" cy="2593417"/>
      </dsp:txXfrm>
    </dsp:sp>
    <dsp:sp modelId="{18DB63D0-7956-4286-AC32-04D9C183E20A}">
      <dsp:nvSpPr>
        <dsp:cNvPr id="0" name=""/>
        <dsp:cNvSpPr/>
      </dsp:nvSpPr>
      <dsp:spPr>
        <a:xfrm>
          <a:off x="15261747" y="2155509"/>
          <a:ext cx="7255548" cy="28740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36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Valorizzare uno scambio di conoscenza/esperienza rappresenta un vantaggio perché non penalizza e non esclude ma integra.</a:t>
          </a:r>
          <a:endParaRPr lang="it-IT" sz="3600" kern="1200" dirty="0">
            <a:latin typeface="+mn-lt"/>
          </a:endParaRPr>
        </a:p>
      </dsp:txBody>
      <dsp:txXfrm>
        <a:off x="15402045" y="2295807"/>
        <a:ext cx="6974952" cy="2593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7526-8773-4F2F-82EA-45E10C3E74C2}">
      <dsp:nvSpPr>
        <dsp:cNvPr id="0" name=""/>
        <dsp:cNvSpPr/>
      </dsp:nvSpPr>
      <dsp:spPr>
        <a:xfrm>
          <a:off x="9324" y="0"/>
          <a:ext cx="10681335" cy="71873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sistemi digitali (VR, AR, Digital Twin, Metaverso ecc.) ci daranno la possibilità di simulare in modo sempre più accurato le possibili realtà e opzioni: ma saranno solo verosimili, non vere. </a:t>
          </a:r>
          <a:endParaRPr lang="it-IT" sz="4000" kern="1200" dirty="0">
            <a:latin typeface="+mn-lt"/>
          </a:endParaRPr>
        </a:p>
      </dsp:txBody>
      <dsp:txXfrm>
        <a:off x="9324" y="2874956"/>
        <a:ext cx="10681335" cy="2874956"/>
      </dsp:txXfrm>
    </dsp:sp>
    <dsp:sp modelId="{DB15136F-B089-4F70-9A12-2B7804CCC6A4}">
      <dsp:nvSpPr>
        <dsp:cNvPr id="0" name=""/>
        <dsp:cNvSpPr/>
      </dsp:nvSpPr>
      <dsp:spPr>
        <a:xfrm>
          <a:off x="3927989" y="277946"/>
          <a:ext cx="2844006" cy="26999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7000" r="-3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A7F07-163B-4619-BF40-FE1B12EE2A44}">
      <dsp:nvSpPr>
        <dsp:cNvPr id="0" name=""/>
        <dsp:cNvSpPr/>
      </dsp:nvSpPr>
      <dsp:spPr>
        <a:xfrm>
          <a:off x="11011100" y="0"/>
          <a:ext cx="10681335" cy="71873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Gli HR si devono preoccupare (sempre di più)    delle persone reali.</a:t>
          </a:r>
        </a:p>
      </dsp:txBody>
      <dsp:txXfrm>
        <a:off x="11011100" y="2874956"/>
        <a:ext cx="10681335" cy="2874956"/>
      </dsp:txXfrm>
    </dsp:sp>
    <dsp:sp modelId="{A361CBD9-9633-42BE-943D-E6D944B67957}">
      <dsp:nvSpPr>
        <dsp:cNvPr id="0" name=""/>
        <dsp:cNvSpPr/>
      </dsp:nvSpPr>
      <dsp:spPr>
        <a:xfrm>
          <a:off x="14929764" y="277946"/>
          <a:ext cx="2844006" cy="26999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8000" r="-28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6457D-6641-47F8-82B9-1A9FE1642D90}">
      <dsp:nvSpPr>
        <dsp:cNvPr id="0" name=""/>
        <dsp:cNvSpPr/>
      </dsp:nvSpPr>
      <dsp:spPr>
        <a:xfrm>
          <a:off x="868070" y="5749912"/>
          <a:ext cx="19965619" cy="1078108"/>
        </a:xfrm>
        <a:prstGeom prst="leftRightArrow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/>
          </p:nvPr>
        </p:nvSpPr>
        <p:spPr>
          <a:xfrm>
            <a:off x="227013" y="1098550"/>
            <a:ext cx="9780587" cy="5500688"/>
          </a:xfrm>
          <a:prstGeom prst="rect">
            <a:avLst/>
          </a:prstGeom>
        </p:spPr>
        <p:txBody>
          <a:bodyPr lIns="142256" tIns="71128" rIns="142256" bIns="71128"/>
          <a:lstStyle/>
          <a:p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body" sz="quarter" idx="1"/>
          </p:nvPr>
        </p:nvSpPr>
        <p:spPr>
          <a:xfrm>
            <a:off x="1364618" y="6964522"/>
            <a:ext cx="7505382" cy="6597967"/>
          </a:xfrm>
          <a:prstGeom prst="rect">
            <a:avLst/>
          </a:prstGeom>
        </p:spPr>
        <p:txBody>
          <a:bodyPr lIns="142256" tIns="71128" rIns="142256" bIns="7112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3477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7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5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9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3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B01C5-3834-FA48-9BBA-A4BA42727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0AE8E9-AA37-C240-B6B4-55BF72B04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F5D06-D501-DF44-9AF3-7168C260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B58770-A062-6941-BD11-09876B84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B55D23-8502-4D47-8FF3-8012F94B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359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9CDEF-D6C6-7043-9925-00EB63F5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A1F9E7-344A-144A-A458-7E19AAFC2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61A66-5A9B-694E-BBDB-0A5C7E8A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43A8B2-29CF-9143-AE5C-04361C8D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9FC2C-8E9A-7447-BADA-8951EA76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7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9DBA50-19C7-F143-A605-6103EA5B5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5D7DB0-9B95-CA46-A2FB-830734606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8FFDFE-48BA-0842-97C1-A77FD99E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2DFAA7-9A4E-AA4F-8DF9-486953F8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10068-3F4B-664A-9000-E8BAE13F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7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o diapositiva">
            <a:extLst>
              <a:ext uri="{FF2B5EF4-FFF2-40B4-BE49-F238E27FC236}">
                <a16:creationId xmlns:a16="http://schemas.microsoft.com/office/drawing/2014/main" id="{57E80519-60F1-DC46-8A09-1FA3069BE31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744407" y="13051366"/>
            <a:ext cx="462154" cy="558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Immagine 4" descr="Immagine che contiene casco&#10;&#10;Descrizione generata automaticamente">
            <a:extLst>
              <a:ext uri="{FF2B5EF4-FFF2-40B4-BE49-F238E27FC236}">
                <a16:creationId xmlns:a16="http://schemas.microsoft.com/office/drawing/2014/main" id="{C734908A-996E-9041-9557-219ABB0F3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13716000"/>
          </a:xfrm>
          <a:prstGeom prst="rect">
            <a:avLst/>
          </a:prstGeom>
        </p:spPr>
      </p:pic>
      <p:pic>
        <p:nvPicPr>
          <p:cNvPr id="7" name="Prima Industrie Logo Colori.png" descr="Prima Industrie Logo Colori.png">
            <a:extLst>
              <a:ext uri="{FF2B5EF4-FFF2-40B4-BE49-F238E27FC236}">
                <a16:creationId xmlns:a16="http://schemas.microsoft.com/office/drawing/2014/main" id="{AD580F1F-1765-DD42-BD5C-2C6D785BE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209" y="692474"/>
            <a:ext cx="1810715" cy="464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244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highligh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BE0FFC-D0B3-764F-AB6C-D58EDF0EA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67FEEF-0209-B54C-BDDB-A688DFB71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333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5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Highlig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1E78F64-B0F5-724A-A814-5BB2A7C38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0E3933-9631-6B4C-B59F-5BC20AA98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333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5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h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A690B35-BF2F-9D42-9372-23021190D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129C01-7139-E747-88AC-D4340224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333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 Elec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86A15D0-C063-CD45-9E12-147629A13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0695FF-04C0-5048-81F4-98CF0F9F7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333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4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D16C26-73C1-7449-A45A-59CC6F06C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70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E890A-BEE5-C440-9664-9A075F67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E86546-DDE9-6840-9A9F-9AA48113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1C9BAA-669E-A340-A462-387FBAFA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29A3B4-4917-424D-B0AB-9307486C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DFA13D-3935-4A4B-8A16-05DEAD06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221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8D9A1-EC7D-7B40-B3FF-93E116E1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F35E7E-3A9B-C94A-9948-23F42B957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43A562-DB45-D547-B627-D4F0A4AF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7644AB-5D81-FD48-9BBC-637EDE32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FA9F28-C849-0141-AAF4-E4980E38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446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9502C-9624-964C-867A-7B624E02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CB27F3-4488-9A49-ACA8-EB3CF599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5B7C23-8E19-F446-BB97-06BDE8204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E2A485-A9AD-9545-9A7D-57C985D9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D0B917-C4AC-4C49-AABA-E86B6156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3E5092-029B-C642-B116-C153BC63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471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A66771-ED53-1A48-A18C-1DE4E654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3E0D12-F408-9B44-A118-9ADAEC8A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D5CEB5-80E5-F245-B380-495EAF4D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09A860-A610-CB4B-BABF-88FEA7389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7E27E3-D2EE-0E49-83F1-1400E0133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C24E6A-A1F1-D24C-B258-93B081DB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CC9C9A-CAC5-0A4F-97BC-E1B0FD58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155AB-A3F3-2744-8553-2C107ADB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60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81AC3-B014-3E4B-9654-A6100F81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C0BB14-E05F-CD4F-8644-6ACD324C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953A30-3E5E-7F4A-A36D-E3A5EC4C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CFFB6B-F4B7-0E4F-B328-7E684CE3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336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E7DF5B-7555-C54F-A50F-2CF78E73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77131D-4A55-2049-AA55-D9BB7464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FA6C78-1AFC-D147-AC49-775D3627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57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DE100-0173-B744-8F4E-642ABB6B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341762-2F21-BD47-B435-B50F9006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2DACE4-AD6C-F54D-96A4-DE53E5074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BEF4B8-BB8E-FE43-9279-DC3D3251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D1CCB8-6AD5-D642-9341-7C125F3B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BAC0F1-9A51-D742-93BB-08DE01B3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011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4BA69-6C79-584B-AE21-DDA33BE4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AC1E52-9A86-454D-9497-42D5E5AA7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9BA268-F795-A44F-86F6-4875934B3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94E42D-7280-1F41-9601-7D336633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8C5938-66AB-C644-BAFB-12D8696F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A883E3-F494-5A4C-968B-EBE9225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6157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0194E1-85CA-254D-AC0C-E2623F34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F89DAD-0911-F941-9F5D-DC8C44C2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FDD36-A592-B84B-AB5A-535CFDBD7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61F6-BF84-734E-82F8-CB6F9BF03CCC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45C5DA-550F-284D-8917-3E9B731E2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E8EC6A-E678-4544-B919-5E94614B8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05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GB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4.png"/><Relationship Id="rId5" Type="http://schemas.openxmlformats.org/officeDocument/2006/relationships/diagramData" Target="../diagrams/data2.xm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7BA6E754-2C74-2D42-883F-1812B042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59"/>
            <a:ext cx="8676035" cy="13725759"/>
          </a:xfrm>
          <a:prstGeom prst="rect">
            <a:avLst/>
          </a:prstGeom>
        </p:spPr>
      </p:pic>
      <p:sp>
        <p:nvSpPr>
          <p:cNvPr id="70" name="WHO"/>
          <p:cNvSpPr txBox="1"/>
          <p:nvPr/>
        </p:nvSpPr>
        <p:spPr>
          <a:xfrm>
            <a:off x="649230" y="1188720"/>
            <a:ext cx="356610" cy="47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FF7B21"/>
              </a:solidFill>
              <a:effectLst/>
              <a:uLnTx/>
              <a:uFillTx/>
              <a:latin typeface="Barlow" panose="00000500000000000000" pitchFamily="2" charset="0"/>
              <a:sym typeface="Barlow Bold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4B26CBE-5EB4-55D9-FE53-9654B4C7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147" y="2213616"/>
            <a:ext cx="21031200" cy="5705474"/>
          </a:xfrm>
        </p:spPr>
        <p:txBody>
          <a:bodyPr>
            <a:normAutofit/>
          </a:bodyPr>
          <a:lstStyle/>
          <a:p>
            <a:pPr algn="ctr"/>
            <a:r>
              <a:rPr lang="it-IT" sz="6600" b="1" kern="1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NUOVI HR: </a:t>
            </a:r>
            <a:br>
              <a:rPr lang="it-IT" sz="6600" b="1" kern="1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6600" b="1" kern="1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 ASIMMETRIE E CONVERGENZE</a:t>
            </a:r>
            <a:br>
              <a:rPr lang="it-IT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66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3949A0-F75E-009A-2CDD-F4916ABB6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9147" y="8649647"/>
            <a:ext cx="21031200" cy="3000374"/>
          </a:xfrm>
        </p:spPr>
        <p:txBody>
          <a:bodyPr>
            <a:normAutofit/>
          </a:bodyPr>
          <a:lstStyle/>
          <a:p>
            <a:pPr algn="ctr"/>
            <a:endParaRPr lang="it-IT" sz="5400" dirty="0">
              <a:solidFill>
                <a:schemeClr val="tx1"/>
              </a:solidFill>
            </a:endParaRPr>
          </a:p>
          <a:p>
            <a:pPr algn="ctr"/>
            <a:endParaRPr lang="it-IT" sz="5400" dirty="0">
              <a:solidFill>
                <a:schemeClr val="tx1"/>
              </a:solidFill>
            </a:endParaRPr>
          </a:p>
          <a:p>
            <a:pPr algn="r"/>
            <a:r>
              <a:rPr lang="it-IT" sz="5400" dirty="0">
                <a:solidFill>
                  <a:schemeClr val="tx1"/>
                </a:solidFill>
              </a:rPr>
              <a:t>Adriano Gallea e Cecilia </a:t>
            </a:r>
            <a:r>
              <a:rPr lang="it-IT" sz="5400" dirty="0" err="1">
                <a:solidFill>
                  <a:schemeClr val="tx1"/>
                </a:solidFill>
              </a:rPr>
              <a:t>Torazzi</a:t>
            </a:r>
            <a:endParaRPr lang="it-IT" sz="5400" dirty="0">
              <a:solidFill>
                <a:schemeClr val="tx1"/>
              </a:solidFill>
            </a:endParaRP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35B61E-31D8-B046-E176-A45035BF1279}"/>
              </a:ext>
            </a:extLst>
          </p:cNvPr>
          <p:cNvSpPr txBox="1">
            <a:spLocks/>
          </p:cNvSpPr>
          <p:nvPr/>
        </p:nvSpPr>
        <p:spPr>
          <a:xfrm>
            <a:off x="3562596" y="355600"/>
            <a:ext cx="18522704" cy="13117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8E34728-951A-C342-961F-5989CFF4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3557"/>
            <a:ext cx="4030487" cy="1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4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7BA6E754-2C74-2D42-883F-1812B042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6035" cy="13725759"/>
          </a:xfrm>
          <a:prstGeom prst="rect">
            <a:avLst/>
          </a:prstGeom>
        </p:spPr>
      </p:pic>
      <p:sp>
        <p:nvSpPr>
          <p:cNvPr id="70" name="WHO"/>
          <p:cNvSpPr txBox="1"/>
          <p:nvPr/>
        </p:nvSpPr>
        <p:spPr>
          <a:xfrm>
            <a:off x="649230" y="1188720"/>
            <a:ext cx="356610" cy="47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1" i="0" u="none" strike="noStrike" kern="1200" cap="none" spc="0" normalizeH="0" baseline="0" noProof="0">
              <a:ln>
                <a:noFill/>
              </a:ln>
              <a:solidFill>
                <a:srgbClr val="FF7B21"/>
              </a:solidFill>
              <a:effectLst/>
              <a:uLnTx/>
              <a:uFillTx/>
              <a:latin typeface="Barlow" panose="00000500000000000000" pitchFamily="2" charset="0"/>
              <a:sym typeface="Barlow Bold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75DC681-3B16-464D-9087-11BB7F4B288A}"/>
              </a:ext>
            </a:extLst>
          </p:cNvPr>
          <p:cNvSpPr/>
          <p:nvPr/>
        </p:nvSpPr>
        <p:spPr>
          <a:xfrm rot="10800000">
            <a:off x="5941861" y="9657390"/>
            <a:ext cx="15502071" cy="4924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</a:gsLst>
            <a:lin ang="162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92BD702-3159-C322-69A3-729AE479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774"/>
            <a:ext cx="24384000" cy="12442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66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Digitalizzare per dedicare tempo di qualità alle persone</a:t>
            </a:r>
            <a:endParaRPr lang="it-IT" sz="6600" dirty="0">
              <a:latin typeface="Barlow Medium" panose="000006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02" name="Segnaposto testo 7">
            <a:extLst>
              <a:ext uri="{FF2B5EF4-FFF2-40B4-BE49-F238E27FC236}">
                <a16:creationId xmlns:a16="http://schemas.microsoft.com/office/drawing/2014/main" id="{0C1F632C-63FF-5142-C2C0-DDF158E38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4426"/>
              </p:ext>
            </p:extLst>
          </p:nvPr>
        </p:nvGraphicFramePr>
        <p:xfrm>
          <a:off x="817124" y="3515215"/>
          <a:ext cx="22587626" cy="935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0" name="Numero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35B61E-31D8-B046-E176-A45035BF1279}"/>
              </a:ext>
            </a:extLst>
          </p:cNvPr>
          <p:cNvSpPr txBox="1">
            <a:spLocks/>
          </p:cNvSpPr>
          <p:nvPr/>
        </p:nvSpPr>
        <p:spPr>
          <a:xfrm>
            <a:off x="3562596" y="238868"/>
            <a:ext cx="18522704" cy="13117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D2783AE-2AE8-2516-FB97-F6FBD445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5469"/>
            <a:ext cx="4030487" cy="1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clessidra, interno&#10;&#10;Descrizione generata automaticamente">
            <a:extLst>
              <a:ext uri="{FF2B5EF4-FFF2-40B4-BE49-F238E27FC236}">
                <a16:creationId xmlns:a16="http://schemas.microsoft.com/office/drawing/2014/main" id="{2D1CF331-73ED-2DDD-E5F4-CA53875CAA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185" r="11986"/>
          <a:stretch/>
        </p:blipFill>
        <p:spPr>
          <a:xfrm>
            <a:off x="18824058" y="4992204"/>
            <a:ext cx="3883542" cy="6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7BA6E754-2C74-2D42-883F-1812B042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59"/>
            <a:ext cx="8676035" cy="13725759"/>
          </a:xfrm>
          <a:prstGeom prst="rect">
            <a:avLst/>
          </a:prstGeom>
        </p:spPr>
      </p:pic>
      <p:sp>
        <p:nvSpPr>
          <p:cNvPr id="70" name="WHO"/>
          <p:cNvSpPr txBox="1"/>
          <p:nvPr/>
        </p:nvSpPr>
        <p:spPr>
          <a:xfrm>
            <a:off x="649230" y="1188720"/>
            <a:ext cx="356610" cy="47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FF7B21"/>
              </a:solidFill>
              <a:effectLst/>
              <a:uLnTx/>
              <a:uFillTx/>
              <a:latin typeface="Barlow" panose="00000500000000000000" pitchFamily="2" charset="0"/>
              <a:sym typeface="Barlow Bold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4B26CBE-5EB4-55D9-FE53-9654B4C7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6330"/>
            <a:ext cx="24384000" cy="111959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nterfacce uomo-macchina ad alleanze uomo-macchina </a:t>
            </a:r>
            <a:endParaRPr lang="it-IT" dirty="0">
              <a:latin typeface="Barlow Medium" panose="00000600000000000000" pitchFamily="2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058EB89-CF43-390D-43B3-00F19D296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97454" y="8943105"/>
            <a:ext cx="7052987" cy="3968885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ED3E903-1847-F540-791E-EC23A6F9B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5719" y="3888301"/>
            <a:ext cx="18992562" cy="505480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strumenti vanno vissuti come additivi, consentono di raccogliere e organizzare i dati in tempi rapidi.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Descrivere scenari futuri per permettere agli HR di prendere decisioni consapevoli e supportate da «</a:t>
            </a:r>
            <a:r>
              <a:rPr lang="it-IT" sz="4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fatti e numeri»</a:t>
            </a:r>
            <a:r>
              <a:rPr lang="it-IT" sz="44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possono essere considerati sostitutivi dell’intelligenza umana. Abdicare alla tecnologia sarebbe un errore: </a:t>
            </a:r>
            <a:r>
              <a:rPr lang="it-IT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esempio nel processo di selezione, potrebbe avere un’influenza negativa sia sui selezionatori che sui selezionati.</a:t>
            </a:r>
            <a:endParaRPr lang="it-IT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35B61E-31D8-B046-E176-A45035BF1279}"/>
              </a:ext>
            </a:extLst>
          </p:cNvPr>
          <p:cNvSpPr txBox="1">
            <a:spLocks/>
          </p:cNvSpPr>
          <p:nvPr/>
        </p:nvSpPr>
        <p:spPr>
          <a:xfrm>
            <a:off x="3562596" y="355600"/>
            <a:ext cx="18522704" cy="13117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338B0CF-A616-B2A4-7858-A605F564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6279"/>
            <a:ext cx="4030487" cy="1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24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7BA6E754-2C74-2D42-883F-1812B042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76035" cy="13725759"/>
          </a:xfrm>
          <a:prstGeom prst="rect">
            <a:avLst/>
          </a:prstGeom>
        </p:spPr>
      </p:pic>
      <p:sp>
        <p:nvSpPr>
          <p:cNvPr id="70" name="WHO"/>
          <p:cNvSpPr txBox="1"/>
          <p:nvPr/>
        </p:nvSpPr>
        <p:spPr>
          <a:xfrm>
            <a:off x="649230" y="1188720"/>
            <a:ext cx="356610" cy="47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FF7B21"/>
              </a:solidFill>
              <a:effectLst/>
              <a:uLnTx/>
              <a:uFillTx/>
              <a:latin typeface="Barlow" panose="00000500000000000000" pitchFamily="2" charset="0"/>
              <a:sym typeface="Barlow Bold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4B26CBE-5EB4-55D9-FE53-9654B4C7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50180"/>
            <a:ext cx="24383999" cy="124614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ChatGPT e dintorni: saremo spettatori passivi?</a:t>
            </a:r>
            <a:endParaRPr lang="it-IT" sz="6600" dirty="0">
              <a:latin typeface="Barlow Medium" panose="00000600000000000000" pitchFamily="2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ED3E903-1847-F540-791E-EC23A6F9B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68461" y="3990903"/>
            <a:ext cx="7105477" cy="80264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4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ell’ambito delle valutazioni (prestazioni, potenziale, competenze) potremo essere “assistiti” dalle macchine, ma non dovremmo affidare</a:t>
            </a:r>
            <a:r>
              <a:rPr lang="it-IT" sz="4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ad esse le decisioni finali.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L’impiego di ChatGPT diventerà una realtà</a:t>
            </a:r>
            <a:r>
              <a:rPr lang="it-IT" sz="4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4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 sono i rischi? Potremmo paradossalmente trovarci di fronte a “dispute” tra macchine, in veste di spettatori passivi.</a:t>
            </a:r>
          </a:p>
          <a:p>
            <a:endParaRPr lang="it-IT" dirty="0"/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35B61E-31D8-B046-E176-A45035BF1279}"/>
              </a:ext>
            </a:extLst>
          </p:cNvPr>
          <p:cNvSpPr txBox="1">
            <a:spLocks/>
          </p:cNvSpPr>
          <p:nvPr/>
        </p:nvSpPr>
        <p:spPr>
          <a:xfrm>
            <a:off x="3562596" y="355600"/>
            <a:ext cx="18522704" cy="13117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E283646-1E87-181E-C3C7-EEA149AE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49838"/>
            <a:ext cx="4030487" cy="1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54F60B-07C1-869E-A5D4-604D5A4FA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017" y="4483746"/>
            <a:ext cx="5715523" cy="67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6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7BA6E754-2C74-2D42-883F-1812B042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66" y="0"/>
            <a:ext cx="8676035" cy="13725759"/>
          </a:xfrm>
          <a:prstGeom prst="rect">
            <a:avLst/>
          </a:prstGeom>
        </p:spPr>
      </p:pic>
      <p:sp>
        <p:nvSpPr>
          <p:cNvPr id="70" name="WHO"/>
          <p:cNvSpPr txBox="1"/>
          <p:nvPr/>
        </p:nvSpPr>
        <p:spPr>
          <a:xfrm>
            <a:off x="649230" y="1188720"/>
            <a:ext cx="356610" cy="47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FF7B21"/>
              </a:solidFill>
              <a:effectLst/>
              <a:uLnTx/>
              <a:uFillTx/>
              <a:latin typeface="Barlow" panose="00000500000000000000" pitchFamily="2" charset="0"/>
              <a:sym typeface="Barlow Bold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75DC681-3B16-464D-9087-11BB7F4B288A}"/>
              </a:ext>
            </a:extLst>
          </p:cNvPr>
          <p:cNvSpPr/>
          <p:nvPr/>
        </p:nvSpPr>
        <p:spPr>
          <a:xfrm rot="10800000">
            <a:off x="5941861" y="9657390"/>
            <a:ext cx="15502071" cy="4924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</a:gsLst>
            <a:lin ang="162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4B26CBE-5EB4-55D9-FE53-9654B4C7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240" y="2964801"/>
            <a:ext cx="19232979" cy="165017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Analogici, semi-digitali, nativi-digitali</a:t>
            </a:r>
            <a: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separati in casa o conviventi collaborativi?</a:t>
            </a:r>
            <a:endParaRPr lang="it-IT" sz="6600" dirty="0">
              <a:solidFill>
                <a:schemeClr val="tx1">
                  <a:lumMod val="95000"/>
                  <a:lumOff val="5000"/>
                </a:schemeClr>
              </a:solidFill>
              <a:latin typeface="Barlow Medium" panose="00000600000000000000" pitchFamily="2" charset="0"/>
            </a:endParaRP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1051F55E-2A3A-7F64-76A5-21984C6F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82" y="12830460"/>
            <a:ext cx="4030487" cy="1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Diagramma 21">
            <a:extLst>
              <a:ext uri="{FF2B5EF4-FFF2-40B4-BE49-F238E27FC236}">
                <a16:creationId xmlns:a16="http://schemas.microsoft.com/office/drawing/2014/main" id="{D5457F6D-25D5-6D83-14B2-6FC5341D0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352397"/>
              </p:ext>
            </p:extLst>
          </p:nvPr>
        </p:nvGraphicFramePr>
        <p:xfrm>
          <a:off x="921244" y="5621612"/>
          <a:ext cx="22541511" cy="718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Immagine 24">
            <a:extLst>
              <a:ext uri="{FF2B5EF4-FFF2-40B4-BE49-F238E27FC236}">
                <a16:creationId xmlns:a16="http://schemas.microsoft.com/office/drawing/2014/main" id="{A98A286B-910C-1024-6FC1-BAF31CB95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09739" y="0"/>
            <a:ext cx="5274261" cy="461497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61624A8-A184-9344-1CAD-4C333D1164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49220" y="1"/>
            <a:ext cx="5960519" cy="2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6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7BA6E754-2C74-2D42-883F-1812B042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66" y="0"/>
            <a:ext cx="8676035" cy="13725759"/>
          </a:xfrm>
          <a:prstGeom prst="rect">
            <a:avLst/>
          </a:prstGeom>
        </p:spPr>
      </p:pic>
      <p:sp>
        <p:nvSpPr>
          <p:cNvPr id="70" name="WHO"/>
          <p:cNvSpPr txBox="1"/>
          <p:nvPr/>
        </p:nvSpPr>
        <p:spPr>
          <a:xfrm>
            <a:off x="649230" y="1188720"/>
            <a:ext cx="356610" cy="47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FF7B21"/>
              </a:solidFill>
              <a:effectLst/>
              <a:uLnTx/>
              <a:uFillTx/>
              <a:latin typeface="Barlow" panose="00000500000000000000" pitchFamily="2" charset="0"/>
              <a:sym typeface="Barlow Bold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75DC681-3B16-464D-9087-11BB7F4B288A}"/>
              </a:ext>
            </a:extLst>
          </p:cNvPr>
          <p:cNvSpPr/>
          <p:nvPr/>
        </p:nvSpPr>
        <p:spPr>
          <a:xfrm rot="10800000">
            <a:off x="5941861" y="9657390"/>
            <a:ext cx="15502071" cy="4924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</a:gsLst>
            <a:lin ang="162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4B26CBE-5EB4-55D9-FE53-9654B4C7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166" y="1667326"/>
            <a:ext cx="24482166" cy="11049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6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bastasse una simulazione…</a:t>
            </a:r>
            <a:endParaRPr lang="it-IT" sz="6600" dirty="0">
              <a:solidFill>
                <a:schemeClr val="tx1">
                  <a:lumMod val="95000"/>
                  <a:lumOff val="5000"/>
                </a:schemeClr>
              </a:solidFill>
              <a:latin typeface="Barlow Medium" panose="00000600000000000000" pitchFamily="2" charset="0"/>
            </a:endParaRP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D55210F-2EDE-FD66-7062-26FB4311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66" y="12801719"/>
            <a:ext cx="4030487" cy="1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5780D113-C013-B97A-B30B-38FF51D35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549247"/>
              </p:ext>
            </p:extLst>
          </p:nvPr>
        </p:nvGraphicFramePr>
        <p:xfrm>
          <a:off x="1005840" y="4420391"/>
          <a:ext cx="21701760" cy="718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3603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oggetto da esterni&#10;&#10;Descrizione generata automaticamente">
            <a:extLst>
              <a:ext uri="{FF2B5EF4-FFF2-40B4-BE49-F238E27FC236}">
                <a16:creationId xmlns:a16="http://schemas.microsoft.com/office/drawing/2014/main" id="{7BA6E754-2C74-2D42-883F-1812B042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59"/>
            <a:ext cx="8676035" cy="13725759"/>
          </a:xfrm>
          <a:prstGeom prst="rect">
            <a:avLst/>
          </a:prstGeom>
        </p:spPr>
      </p:pic>
      <p:sp>
        <p:nvSpPr>
          <p:cNvPr id="70" name="WHO"/>
          <p:cNvSpPr txBox="1"/>
          <p:nvPr/>
        </p:nvSpPr>
        <p:spPr>
          <a:xfrm>
            <a:off x="649230" y="1188720"/>
            <a:ext cx="356610" cy="47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FF7B21"/>
              </a:solidFill>
              <a:effectLst/>
              <a:uLnTx/>
              <a:uFillTx/>
              <a:latin typeface="Barlow" panose="00000500000000000000" pitchFamily="2" charset="0"/>
              <a:sym typeface="Barlow Bold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4B26CBE-5EB4-55D9-FE53-9654B4C7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368" y="2906523"/>
            <a:ext cx="21031200" cy="2651126"/>
          </a:xfrm>
        </p:spPr>
        <p:txBody>
          <a:bodyPr>
            <a:normAutofit/>
          </a:bodyPr>
          <a:lstStyle/>
          <a:p>
            <a:pPr algn="ctr"/>
            <a:br>
              <a:rPr lang="it-IT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6600" dirty="0"/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35B61E-31D8-B046-E176-A45035BF1279}"/>
              </a:ext>
            </a:extLst>
          </p:cNvPr>
          <p:cNvSpPr txBox="1">
            <a:spLocks/>
          </p:cNvSpPr>
          <p:nvPr/>
        </p:nvSpPr>
        <p:spPr>
          <a:xfrm>
            <a:off x="4184896" y="5746037"/>
            <a:ext cx="18522704" cy="13117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8E34728-951A-C342-961F-5989CFF4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3557"/>
            <a:ext cx="4030487" cy="1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C4EE66-AD4D-7D26-2381-BBE28D1EC40A}"/>
              </a:ext>
            </a:extLst>
          </p:cNvPr>
          <p:cNvSpPr txBox="1"/>
          <p:nvPr/>
        </p:nvSpPr>
        <p:spPr>
          <a:xfrm>
            <a:off x="4439615" y="5855372"/>
            <a:ext cx="15443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0" b="1" dirty="0"/>
              <a:t>7 18 1 26 9 5 !</a:t>
            </a:r>
          </a:p>
        </p:txBody>
      </p:sp>
    </p:spTree>
    <p:extLst>
      <p:ext uri="{BB962C8B-B14F-4D97-AF65-F5344CB8AC3E}">
        <p14:creationId xmlns:p14="http://schemas.microsoft.com/office/powerpoint/2010/main" val="347623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0">
        <p159:morph option="byObject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800" dirty="0" err="1" smtClean="0">
            <a:latin typeface="Barlow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23619</TotalTime>
  <Words>371</Words>
  <Application>Microsoft Office PowerPoint</Application>
  <PresentationFormat>Personalizzato</PresentationFormat>
  <Paragraphs>31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Barlow Medium</vt:lpstr>
      <vt:lpstr>Calibri Light</vt:lpstr>
      <vt:lpstr>Barlow</vt:lpstr>
      <vt:lpstr>Helvetica Neue</vt:lpstr>
      <vt:lpstr>Tema di Office</vt:lpstr>
      <vt:lpstr>I NUOVI HR:  TRA ASIMMETRIE E CONVERGENZE </vt:lpstr>
      <vt:lpstr>Digitalizzare per dedicare tempo di qualità alle persone</vt:lpstr>
      <vt:lpstr>Da interfacce uomo-macchina ad alleanze uomo-macchina </vt:lpstr>
      <vt:lpstr>ChatGPT e dintorni: saremo spettatori passivi?</vt:lpstr>
      <vt:lpstr>  Analogici, semi-digitali, nativi-digitali:   separati in casa o conviventi collaborativi?</vt:lpstr>
      <vt:lpstr>Se bastasse una simulazione…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Simona Di Giovanni</dc:creator>
  <cp:lastModifiedBy>Adriano Gallea</cp:lastModifiedBy>
  <cp:revision>1234</cp:revision>
  <cp:lastPrinted>2020-03-04T10:49:26Z</cp:lastPrinted>
  <dcterms:modified xsi:type="dcterms:W3CDTF">2023-06-07T14:49:16Z</dcterms:modified>
</cp:coreProperties>
</file>